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60"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68486" autoAdjust="0"/>
  </p:normalViewPr>
  <p:slideViewPr>
    <p:cSldViewPr snapToGrid="0">
      <p:cViewPr varScale="1">
        <p:scale>
          <a:sx n="103" d="100"/>
          <a:sy n="103" d="100"/>
        </p:scale>
        <p:origin x="1480"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058F9-9917-457A-AD19-2C724596145F}" type="datetimeFigureOut">
              <a:rPr lang="en-CA" smtClean="0"/>
              <a:t>2019-10-03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4AE3D-21F1-4328-94A1-605945D77872}" type="slidenum">
              <a:rPr lang="en-CA" smtClean="0"/>
              <a:t>‹#›</a:t>
            </a:fld>
            <a:endParaRPr lang="en-CA"/>
          </a:p>
        </p:txBody>
      </p:sp>
    </p:spTree>
    <p:extLst>
      <p:ext uri="{BB962C8B-B14F-4D97-AF65-F5344CB8AC3E}">
        <p14:creationId xmlns:p14="http://schemas.microsoft.com/office/powerpoint/2010/main" val="553832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presentation is to provide all participants in the workshop with an understanding of your project. On the cover page, please give the project a name that we will use for workshop purposes only. It may not necessarily be the public name for your project. Please also include your name and the Health Authority for whom you work. </a:t>
            </a:r>
          </a:p>
          <a:p>
            <a:endParaRPr lang="en-US" dirty="0"/>
          </a:p>
          <a:p>
            <a:r>
              <a:rPr lang="en-US" dirty="0"/>
              <a:t>Remember: For this presentation, participants don’t need to know everything; they just need to know enough to be able to provide insight and value-add comments to help you. You are the project owner and know more than they do, and that’s a good thing! </a:t>
            </a:r>
            <a:endParaRPr lang="en-CA" dirty="0"/>
          </a:p>
        </p:txBody>
      </p:sp>
      <p:sp>
        <p:nvSpPr>
          <p:cNvPr id="4" name="Slide Number Placeholder 3"/>
          <p:cNvSpPr>
            <a:spLocks noGrp="1"/>
          </p:cNvSpPr>
          <p:nvPr>
            <p:ph type="sldNum" sz="quarter" idx="5"/>
          </p:nvPr>
        </p:nvSpPr>
        <p:spPr/>
        <p:txBody>
          <a:bodyPr/>
          <a:lstStyle/>
          <a:p>
            <a:fld id="{0174AE3D-21F1-4328-94A1-605945D77872}" type="slidenum">
              <a:rPr lang="en-CA" smtClean="0"/>
              <a:t>1</a:t>
            </a:fld>
            <a:endParaRPr lang="en-CA"/>
          </a:p>
        </p:txBody>
      </p:sp>
    </p:spTree>
    <p:extLst>
      <p:ext uri="{BB962C8B-B14F-4D97-AF65-F5344CB8AC3E}">
        <p14:creationId xmlns:p14="http://schemas.microsoft.com/office/powerpoint/2010/main" val="950420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heading, please include the project name.</a:t>
            </a:r>
          </a:p>
          <a:p>
            <a:endParaRPr lang="en-US" dirty="0"/>
          </a:p>
          <a:p>
            <a:r>
              <a:rPr lang="en-US" dirty="0"/>
              <a:t>Even if you haven’t initiated the project, use your best professional judgement to identify what you believe are the three most important things participants need to know about the project. Please include up to, but not more than, three. </a:t>
            </a:r>
          </a:p>
          <a:p>
            <a:endParaRPr lang="en-CA" dirty="0"/>
          </a:p>
          <a:p>
            <a:r>
              <a:rPr lang="en-CA" dirty="0"/>
              <a:t>Please identify whether or not you believe the engagement aims to solve a problem, or leverage an opportunity. Sometimes, a project might feel like both and that’s ok. You likely will not need three bullets, but you can use up to three bullets if required.  </a:t>
            </a:r>
          </a:p>
        </p:txBody>
      </p:sp>
      <p:sp>
        <p:nvSpPr>
          <p:cNvPr id="4" name="Slide Number Placeholder 3"/>
          <p:cNvSpPr>
            <a:spLocks noGrp="1"/>
          </p:cNvSpPr>
          <p:nvPr>
            <p:ph type="sldNum" sz="quarter" idx="5"/>
          </p:nvPr>
        </p:nvSpPr>
        <p:spPr/>
        <p:txBody>
          <a:bodyPr/>
          <a:lstStyle/>
          <a:p>
            <a:fld id="{0174AE3D-21F1-4328-94A1-605945D77872}" type="slidenum">
              <a:rPr lang="en-CA" smtClean="0"/>
              <a:t>2</a:t>
            </a:fld>
            <a:endParaRPr lang="en-CA"/>
          </a:p>
        </p:txBody>
      </p:sp>
    </p:spTree>
    <p:extLst>
      <p:ext uri="{BB962C8B-B14F-4D97-AF65-F5344CB8AC3E}">
        <p14:creationId xmlns:p14="http://schemas.microsoft.com/office/powerpoint/2010/main" val="4041637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Drawing on the previous slide (problem/opportunity), please articulate the overall purpose of the project (not the engagement). You might have three; you might have one or two. Please use plain language as much as possible. Example: Connect patients in Penticton to a family doctor or nurse practitioner, decrease use of the emergency department for non-acute health needs, and increase awareness and access to primary care supports in Penticton. </a:t>
            </a:r>
          </a:p>
          <a:p>
            <a:endParaRPr lang="en-US" dirty="0"/>
          </a:p>
          <a:p>
            <a:r>
              <a:rPr lang="en-US" dirty="0"/>
              <a:t>Typically, in the healthcare sector, there is more than one decision maker. Where possible, please identify the decision maker within the Health Authority, the Ministry and any other agencies who are involved in decision making. </a:t>
            </a:r>
            <a:endParaRPr lang="en-CA" dirty="0"/>
          </a:p>
        </p:txBody>
      </p:sp>
      <p:sp>
        <p:nvSpPr>
          <p:cNvPr id="4" name="Slide Number Placeholder 3"/>
          <p:cNvSpPr>
            <a:spLocks noGrp="1"/>
          </p:cNvSpPr>
          <p:nvPr>
            <p:ph type="sldNum" sz="quarter" idx="5"/>
          </p:nvPr>
        </p:nvSpPr>
        <p:spPr/>
        <p:txBody>
          <a:bodyPr/>
          <a:lstStyle/>
          <a:p>
            <a:fld id="{0174AE3D-21F1-4328-94A1-605945D77872}" type="slidenum">
              <a:rPr lang="en-CA" smtClean="0"/>
              <a:t>3</a:t>
            </a:fld>
            <a:endParaRPr lang="en-CA"/>
          </a:p>
        </p:txBody>
      </p:sp>
    </p:spTree>
    <p:extLst>
      <p:ext uri="{BB962C8B-B14F-4D97-AF65-F5344CB8AC3E}">
        <p14:creationId xmlns:p14="http://schemas.microsoft.com/office/powerpoint/2010/main" val="140109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all about characterizing the engagement. Please use appropriate descriptors for each (not necessarily those listed).</a:t>
            </a:r>
            <a:endParaRPr lang="en-CA" dirty="0"/>
          </a:p>
        </p:txBody>
      </p:sp>
      <p:sp>
        <p:nvSpPr>
          <p:cNvPr id="4" name="Slide Number Placeholder 3"/>
          <p:cNvSpPr>
            <a:spLocks noGrp="1"/>
          </p:cNvSpPr>
          <p:nvPr>
            <p:ph type="sldNum" sz="quarter" idx="5"/>
          </p:nvPr>
        </p:nvSpPr>
        <p:spPr/>
        <p:txBody>
          <a:bodyPr/>
          <a:lstStyle/>
          <a:p>
            <a:fld id="{0174AE3D-21F1-4328-94A1-605945D77872}" type="slidenum">
              <a:rPr lang="en-CA" smtClean="0"/>
              <a:t>4</a:t>
            </a:fld>
            <a:endParaRPr lang="en-CA"/>
          </a:p>
        </p:txBody>
      </p:sp>
    </p:spTree>
    <p:extLst>
      <p:ext uri="{BB962C8B-B14F-4D97-AF65-F5344CB8AC3E}">
        <p14:creationId xmlns:p14="http://schemas.microsoft.com/office/powerpoint/2010/main" val="3648740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92BD-5B54-42CE-8B0A-9A6E145372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E8DF05B-2F79-4B71-9915-828A84590C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B3A250B-ED26-43B3-9C63-6E82FC8C7C1E}"/>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5" name="Footer Placeholder 4">
            <a:extLst>
              <a:ext uri="{FF2B5EF4-FFF2-40B4-BE49-F238E27FC236}">
                <a16:creationId xmlns:a16="http://schemas.microsoft.com/office/drawing/2014/main" id="{F80AF407-C8FA-4E1B-8265-E589FB74C1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9986173-E94D-4C46-8F10-7944E0EFCBFE}"/>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196235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3245-814D-404D-B44F-93354ED3EF9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50856FE-E42A-4FD5-A693-7F90F1F25F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269FEB2-60EB-4B1A-A4F6-77C053910007}"/>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5" name="Footer Placeholder 4">
            <a:extLst>
              <a:ext uri="{FF2B5EF4-FFF2-40B4-BE49-F238E27FC236}">
                <a16:creationId xmlns:a16="http://schemas.microsoft.com/office/drawing/2014/main" id="{FB418839-6DDA-413C-869A-35CBF931C0D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D98C3F1-16AC-4D3E-B271-36F047506F60}"/>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254276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1DFA54-ACEB-44AF-A546-8C19BF9933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90DFF7A-52D7-473B-9028-E1CDA6D3E5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8C68295-D1E7-46F3-AA49-9E851A0E9116}"/>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5" name="Footer Placeholder 4">
            <a:extLst>
              <a:ext uri="{FF2B5EF4-FFF2-40B4-BE49-F238E27FC236}">
                <a16:creationId xmlns:a16="http://schemas.microsoft.com/office/drawing/2014/main" id="{5C62000C-FA7B-4384-8A96-C6D9387F27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52FF084-3193-4D0E-845E-0FDB93EF5A44}"/>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184042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154C-2941-4AFC-AA01-82B1E1C7F79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C85A712-628C-49E0-8AC1-6FDC3BF01D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11C6007-9C78-419A-9640-48A619E5178D}"/>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5" name="Footer Placeholder 4">
            <a:extLst>
              <a:ext uri="{FF2B5EF4-FFF2-40B4-BE49-F238E27FC236}">
                <a16:creationId xmlns:a16="http://schemas.microsoft.com/office/drawing/2014/main" id="{B2BBB404-06FF-47E3-B925-4003EDBA18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87D15A7-3470-4674-AD1C-26F04D843044}"/>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350420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C2374-B90F-4024-9EF5-37E69B76EE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8FF702D-7B62-4C8E-83AE-2C8903B048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9BAAEC-9FD7-4FC7-A746-367150C74B74}"/>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5" name="Footer Placeholder 4">
            <a:extLst>
              <a:ext uri="{FF2B5EF4-FFF2-40B4-BE49-F238E27FC236}">
                <a16:creationId xmlns:a16="http://schemas.microsoft.com/office/drawing/2014/main" id="{75660F3C-2428-40F6-B039-9CCECF0BE53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3F9F11A-926D-475C-A82C-81BA1DEF10FC}"/>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3917464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CB69A-A5A0-4127-882F-30D12A72F32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FEA1D6B-1223-4668-AD0C-9F3060B916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BD9D044-9B1D-4B59-B499-FE595EC71E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056D465-2595-4EB4-BE63-94CA4307DDB5}"/>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6" name="Footer Placeholder 5">
            <a:extLst>
              <a:ext uri="{FF2B5EF4-FFF2-40B4-BE49-F238E27FC236}">
                <a16:creationId xmlns:a16="http://schemas.microsoft.com/office/drawing/2014/main" id="{BD4C9327-F7FB-4002-A59A-FD456E35D2F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BEFC838-1274-4777-9DC5-736068B3FF59}"/>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89976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3DEEA-1A42-4D93-83D7-2D0ECFDEBB6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74AB8DC-EAE3-4A22-8790-CD05849251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857C6-8AC7-4088-9103-327606C9EB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CBAB033-5708-48BB-B1C2-1D70533E93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123839-B7B3-4BDA-841D-F7457ED264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DE32276-B928-416B-96CB-7A87DAE28BBD}"/>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8" name="Footer Placeholder 7">
            <a:extLst>
              <a:ext uri="{FF2B5EF4-FFF2-40B4-BE49-F238E27FC236}">
                <a16:creationId xmlns:a16="http://schemas.microsoft.com/office/drawing/2014/main" id="{15EC8B68-2685-44A7-8DD0-FBE8B5E01F6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124EFE8-F0DC-442A-A177-2FB75C9E560D}"/>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165766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EA19-7959-4DB9-B879-351403E790C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F681A4E-E693-4702-93DC-8AAD9AF31AFE}"/>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4" name="Footer Placeholder 3">
            <a:extLst>
              <a:ext uri="{FF2B5EF4-FFF2-40B4-BE49-F238E27FC236}">
                <a16:creationId xmlns:a16="http://schemas.microsoft.com/office/drawing/2014/main" id="{E20183D2-059A-404D-83B0-66544CC0ECF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D0BE2A7-1CF7-4726-B619-4931366B07E1}"/>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218090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7754F9-EB28-45A9-AFD6-6872C7D5AE5E}"/>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3" name="Footer Placeholder 2">
            <a:extLst>
              <a:ext uri="{FF2B5EF4-FFF2-40B4-BE49-F238E27FC236}">
                <a16:creationId xmlns:a16="http://schemas.microsoft.com/office/drawing/2014/main" id="{BEC35A82-5681-4CAC-B5C4-DFD179D2BEA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D6042F8-1C03-447F-8E68-2661D01C4235}"/>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25636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21A15-191C-48F8-B461-AAB5DB41D2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7FEA156-27DE-4419-942A-8597ED1E39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2556334-427F-478C-8C66-781E46AA9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E516E2-8805-411C-AACD-3745B9D0610F}"/>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6" name="Footer Placeholder 5">
            <a:extLst>
              <a:ext uri="{FF2B5EF4-FFF2-40B4-BE49-F238E27FC236}">
                <a16:creationId xmlns:a16="http://schemas.microsoft.com/office/drawing/2014/main" id="{4652CC68-BF14-4A1E-BA5B-497B8AC073A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16FA60D-8924-4D56-831D-90E55466A35E}"/>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251099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0A82D-6DAD-43D3-B6EB-07B402D3FB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2159075-B518-42BB-AF76-4B6942FCA0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157F90A-5069-4D66-8E1E-5640D801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9C72D9-2A42-41BF-ADFB-67D6542473E1}"/>
              </a:ext>
            </a:extLst>
          </p:cNvPr>
          <p:cNvSpPr>
            <a:spLocks noGrp="1"/>
          </p:cNvSpPr>
          <p:nvPr>
            <p:ph type="dt" sz="half" idx="10"/>
          </p:nvPr>
        </p:nvSpPr>
        <p:spPr/>
        <p:txBody>
          <a:bodyPr/>
          <a:lstStyle/>
          <a:p>
            <a:fld id="{67814234-29E7-4BFC-82ED-89085860F0EB}" type="datetimeFigureOut">
              <a:rPr lang="en-CA" smtClean="0"/>
              <a:t>2019-10-03</a:t>
            </a:fld>
            <a:endParaRPr lang="en-CA"/>
          </a:p>
        </p:txBody>
      </p:sp>
      <p:sp>
        <p:nvSpPr>
          <p:cNvPr id="6" name="Footer Placeholder 5">
            <a:extLst>
              <a:ext uri="{FF2B5EF4-FFF2-40B4-BE49-F238E27FC236}">
                <a16:creationId xmlns:a16="http://schemas.microsoft.com/office/drawing/2014/main" id="{34467304-DFA8-42AB-8CB6-AD5949A9307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A67A95F-23A0-4B8B-818E-5F4AB73EA120}"/>
              </a:ext>
            </a:extLst>
          </p:cNvPr>
          <p:cNvSpPr>
            <a:spLocks noGrp="1"/>
          </p:cNvSpPr>
          <p:nvPr>
            <p:ph type="sldNum" sz="quarter" idx="12"/>
          </p:nvPr>
        </p:nvSpPr>
        <p:spPr/>
        <p:txBody>
          <a:bodyPr/>
          <a:lstStyle/>
          <a:p>
            <a:fld id="{D0C96BB8-440F-4882-8743-DBC6A8AF2E40}" type="slidenum">
              <a:rPr lang="en-CA" smtClean="0"/>
              <a:t>‹#›</a:t>
            </a:fld>
            <a:endParaRPr lang="en-CA"/>
          </a:p>
        </p:txBody>
      </p:sp>
    </p:spTree>
    <p:extLst>
      <p:ext uri="{BB962C8B-B14F-4D97-AF65-F5344CB8AC3E}">
        <p14:creationId xmlns:p14="http://schemas.microsoft.com/office/powerpoint/2010/main" val="98264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262BF2-00AE-4D97-914F-8833CE5184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9BD7F60-72D2-4C22-A9A2-B10BAC27E6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FDA68E2-092F-45C5-A619-AF4911B937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14234-29E7-4BFC-82ED-89085860F0EB}" type="datetimeFigureOut">
              <a:rPr lang="en-CA" smtClean="0"/>
              <a:t>2019-10-03</a:t>
            </a:fld>
            <a:endParaRPr lang="en-CA"/>
          </a:p>
        </p:txBody>
      </p:sp>
      <p:sp>
        <p:nvSpPr>
          <p:cNvPr id="5" name="Footer Placeholder 4">
            <a:extLst>
              <a:ext uri="{FF2B5EF4-FFF2-40B4-BE49-F238E27FC236}">
                <a16:creationId xmlns:a16="http://schemas.microsoft.com/office/drawing/2014/main" id="{1917C1A3-55AF-46F7-9610-664283D05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0617986-8C3D-46B4-839E-7C5AB11692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96BB8-440F-4882-8743-DBC6A8AF2E40}" type="slidenum">
              <a:rPr lang="en-CA" smtClean="0"/>
              <a:t>‹#›</a:t>
            </a:fld>
            <a:endParaRPr lang="en-CA"/>
          </a:p>
        </p:txBody>
      </p:sp>
    </p:spTree>
    <p:extLst>
      <p:ext uri="{BB962C8B-B14F-4D97-AF65-F5344CB8AC3E}">
        <p14:creationId xmlns:p14="http://schemas.microsoft.com/office/powerpoint/2010/main" val="1481906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75A0C06-AEB3-E34E-863E-EBF4E831E257}"/>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13292420" y="-820784"/>
            <a:ext cx="34633988" cy="8499567"/>
          </a:xfrm>
          <a:prstGeom prst="rect">
            <a:avLst/>
          </a:prstGeom>
        </p:spPr>
      </p:pic>
      <p:sp>
        <p:nvSpPr>
          <p:cNvPr id="2" name="Title 1">
            <a:extLst>
              <a:ext uri="{FF2B5EF4-FFF2-40B4-BE49-F238E27FC236}">
                <a16:creationId xmlns:a16="http://schemas.microsoft.com/office/drawing/2014/main" id="{2E0DAEB9-7076-448A-99E0-B34295E657D1}"/>
              </a:ext>
            </a:extLst>
          </p:cNvPr>
          <p:cNvSpPr>
            <a:spLocks noGrp="1"/>
          </p:cNvSpPr>
          <p:nvPr>
            <p:ph type="ctr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Project Name Here</a:t>
            </a:r>
            <a:endParaRPr lang="en-CA" dirty="0">
              <a:latin typeface="Lato" panose="020F0502020204030203" pitchFamily="34" charset="0"/>
              <a:ea typeface="Lato" panose="020F0502020204030203" pitchFamily="34" charset="0"/>
              <a:cs typeface="Lato" panose="020F0502020204030203" pitchFamily="34" charset="0"/>
            </a:endParaRPr>
          </a:p>
        </p:txBody>
      </p:sp>
      <p:sp>
        <p:nvSpPr>
          <p:cNvPr id="3" name="Subtitle 2">
            <a:extLst>
              <a:ext uri="{FF2B5EF4-FFF2-40B4-BE49-F238E27FC236}">
                <a16:creationId xmlns:a16="http://schemas.microsoft.com/office/drawing/2014/main" id="{6B39A86F-8B42-4478-AA48-26787D3F11A1}"/>
              </a:ext>
            </a:extLst>
          </p:cNvPr>
          <p:cNvSpPr>
            <a:spLocks noGrp="1"/>
          </p:cNvSpPr>
          <p:nvPr>
            <p:ph type="subTitle" idx="1"/>
          </p:nvPr>
        </p:nvSpPr>
        <p:spPr>
          <a:xfrm>
            <a:off x="2870887" y="3797348"/>
            <a:ext cx="9144000" cy="1655762"/>
          </a:xfrm>
        </p:spPr>
        <p:txBody>
          <a:bodyPr/>
          <a:lstStyle/>
          <a:p>
            <a:pPr algn="l"/>
            <a:r>
              <a:rPr lang="en-US" dirty="0">
                <a:latin typeface="Lato" panose="020F0502020204030203" pitchFamily="34" charset="0"/>
                <a:ea typeface="Lato" panose="020F0502020204030203" pitchFamily="34" charset="0"/>
                <a:cs typeface="Lato" panose="020F0502020204030203" pitchFamily="34" charset="0"/>
              </a:rPr>
              <a:t>Presented by:</a:t>
            </a:r>
          </a:p>
          <a:p>
            <a:pPr algn="l"/>
            <a:r>
              <a:rPr lang="en-US" dirty="0">
                <a:latin typeface="Lato Light" panose="020F0502020204030203" pitchFamily="34" charset="0"/>
                <a:ea typeface="Lato Light" panose="020F0502020204030203" pitchFamily="34" charset="0"/>
                <a:cs typeface="Lato Light" panose="020F0502020204030203" pitchFamily="34" charset="0"/>
              </a:rPr>
              <a:t>Your Name Here</a:t>
            </a:r>
            <a:endParaRPr lang="en-CA" dirty="0">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31593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6AE42-E122-4EDF-A066-1F29F3C31769}"/>
              </a:ext>
            </a:extLst>
          </p:cNvPr>
          <p:cNvSpPr>
            <a:spLocks noGrp="1"/>
          </p:cNvSpPr>
          <p:nvPr>
            <p:ph idx="1"/>
          </p:nvPr>
        </p:nvSpPr>
        <p:spPr>
          <a:xfrm>
            <a:off x="6820189" y="2397792"/>
            <a:ext cx="4770449" cy="3717969"/>
          </a:xfrm>
        </p:spPr>
        <p:txBody>
          <a:bodyPr>
            <a:normAutofit/>
          </a:bodyPr>
          <a:lstStyle/>
          <a:p>
            <a:pPr marL="0" indent="0">
              <a:buNone/>
            </a:pPr>
            <a:r>
              <a:rPr lang="en-US" sz="2400" dirty="0">
                <a:latin typeface="Lato" panose="020F0502020204030203" pitchFamily="34" charset="0"/>
                <a:ea typeface="Lato" panose="020F0502020204030203" pitchFamily="34" charset="0"/>
                <a:cs typeface="Lato" panose="020F0502020204030203" pitchFamily="34" charset="0"/>
              </a:rPr>
              <a:t>The problem we are looking to solve </a:t>
            </a:r>
            <a:r>
              <a:rPr lang="en-US" sz="2400" b="1" dirty="0">
                <a:latin typeface="Lato" panose="020F0502020204030203" pitchFamily="34" charset="0"/>
                <a:ea typeface="Lato" panose="020F0502020204030203" pitchFamily="34" charset="0"/>
                <a:cs typeface="Lato" panose="020F0502020204030203" pitchFamily="34" charset="0"/>
              </a:rPr>
              <a:t>(or the opportunity we are seeking to leverage):</a:t>
            </a:r>
          </a:p>
          <a:p>
            <a:pPr marL="0" indent="0">
              <a:buNone/>
            </a:pPr>
            <a:r>
              <a:rPr lang="en-US" sz="2400" dirty="0">
                <a:latin typeface="Lato" panose="020F0502020204030203" pitchFamily="34" charset="0"/>
                <a:ea typeface="Lato" panose="020F0502020204030203" pitchFamily="34" charset="0"/>
                <a:cs typeface="Lato" panose="020F0502020204030203" pitchFamily="34" charset="0"/>
              </a:rPr>
              <a:t>-</a:t>
            </a:r>
          </a:p>
          <a:p>
            <a:pPr marL="0" indent="0">
              <a:buNone/>
            </a:pPr>
            <a:r>
              <a:rPr lang="en-US" sz="2400" dirty="0">
                <a:latin typeface="Lato" panose="020F0502020204030203" pitchFamily="34" charset="0"/>
                <a:ea typeface="Lato" panose="020F0502020204030203" pitchFamily="34" charset="0"/>
                <a:cs typeface="Lato" panose="020F0502020204030203" pitchFamily="34" charset="0"/>
              </a:rPr>
              <a:t>-</a:t>
            </a:r>
          </a:p>
          <a:p>
            <a:pPr marL="0" indent="0">
              <a:buNone/>
            </a:pPr>
            <a:r>
              <a:rPr lang="en-US" sz="2400" dirty="0">
                <a:latin typeface="Lato" panose="020F0502020204030203" pitchFamily="34" charset="0"/>
                <a:ea typeface="Lato" panose="020F0502020204030203" pitchFamily="34" charset="0"/>
                <a:cs typeface="Lato" panose="020F0502020204030203" pitchFamily="34" charset="0"/>
              </a:rPr>
              <a:t>-</a:t>
            </a:r>
          </a:p>
        </p:txBody>
      </p:sp>
      <p:pic>
        <p:nvPicPr>
          <p:cNvPr id="4" name="Picture 3">
            <a:extLst>
              <a:ext uri="{FF2B5EF4-FFF2-40B4-BE49-F238E27FC236}">
                <a16:creationId xmlns:a16="http://schemas.microsoft.com/office/drawing/2014/main" id="{C9D2A482-17D7-C34C-8E60-E6280C189D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0" y="-2340367"/>
            <a:ext cx="12192000" cy="4165992"/>
          </a:xfrm>
          <a:prstGeom prst="rect">
            <a:avLst/>
          </a:prstGeom>
        </p:spPr>
      </p:pic>
      <p:sp>
        <p:nvSpPr>
          <p:cNvPr id="5" name="Title 1">
            <a:extLst>
              <a:ext uri="{FF2B5EF4-FFF2-40B4-BE49-F238E27FC236}">
                <a16:creationId xmlns:a16="http://schemas.microsoft.com/office/drawing/2014/main" id="{A703102A-D6BA-744B-AF3D-5ED4B2DF0914}"/>
              </a:ext>
            </a:extLst>
          </p:cNvPr>
          <p:cNvSpPr txBox="1">
            <a:spLocks/>
          </p:cNvSpPr>
          <p:nvPr/>
        </p:nvSpPr>
        <p:spPr>
          <a:xfrm>
            <a:off x="740664" y="1260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bg1"/>
                </a:solidFill>
                <a:latin typeface="Lato Light" panose="020F0502020204030203" pitchFamily="34" charset="0"/>
                <a:ea typeface="Lato Light" panose="020F0502020204030203" pitchFamily="34" charset="0"/>
                <a:cs typeface="Lato Light" panose="020F0502020204030203" pitchFamily="34" charset="0"/>
              </a:rPr>
              <a:t>Context: Project Name</a:t>
            </a:r>
            <a:endParaRPr lang="en-CA" sz="36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6" name="Rectangle 5">
            <a:extLst>
              <a:ext uri="{FF2B5EF4-FFF2-40B4-BE49-F238E27FC236}">
                <a16:creationId xmlns:a16="http://schemas.microsoft.com/office/drawing/2014/main" id="{41A8FA16-E6C8-0345-849F-B1894A89C606}"/>
              </a:ext>
            </a:extLst>
          </p:cNvPr>
          <p:cNvSpPr/>
          <p:nvPr/>
        </p:nvSpPr>
        <p:spPr>
          <a:xfrm>
            <a:off x="740664" y="2397792"/>
            <a:ext cx="5154827" cy="2308324"/>
          </a:xfrm>
          <a:prstGeom prst="rect">
            <a:avLst/>
          </a:prstGeom>
        </p:spPr>
        <p:txBody>
          <a:bodyPr wrap="square">
            <a:spAutoFit/>
          </a:bodyPr>
          <a:lstStyle/>
          <a:p>
            <a:r>
              <a:rPr lang="en-US" sz="2400" dirty="0">
                <a:latin typeface="Lato" panose="020F0502020204030203" pitchFamily="34" charset="0"/>
                <a:ea typeface="Lato" panose="020F0502020204030203" pitchFamily="34" charset="0"/>
                <a:cs typeface="Lato" panose="020F0502020204030203" pitchFamily="34" charset="0"/>
              </a:rPr>
              <a:t>The three most important things you need to know about this project are:</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1.</a:t>
            </a:r>
          </a:p>
          <a:p>
            <a:r>
              <a:rPr lang="en-US" sz="2400" dirty="0">
                <a:latin typeface="Lato" panose="020F0502020204030203" pitchFamily="34" charset="0"/>
                <a:ea typeface="Lato" panose="020F0502020204030203" pitchFamily="34" charset="0"/>
                <a:cs typeface="Lato" panose="020F0502020204030203" pitchFamily="34" charset="0"/>
              </a:rPr>
              <a:t>2.</a:t>
            </a:r>
          </a:p>
          <a:p>
            <a:r>
              <a:rPr lang="en-US" sz="2400" dirty="0">
                <a:latin typeface="Lato" panose="020F0502020204030203" pitchFamily="34" charset="0"/>
                <a:ea typeface="Lato" panose="020F0502020204030203" pitchFamily="34" charset="0"/>
                <a:cs typeface="Lato" panose="020F0502020204030203" pitchFamily="34" charset="0"/>
              </a:rPr>
              <a:t>3.</a:t>
            </a:r>
          </a:p>
        </p:txBody>
      </p:sp>
    </p:spTree>
    <p:extLst>
      <p:ext uri="{BB962C8B-B14F-4D97-AF65-F5344CB8AC3E}">
        <p14:creationId xmlns:p14="http://schemas.microsoft.com/office/powerpoint/2010/main" val="337773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9D2A482-17D7-C34C-8E60-E6280C189D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0" y="-2340367"/>
            <a:ext cx="12192000" cy="4165992"/>
          </a:xfrm>
          <a:prstGeom prst="rect">
            <a:avLst/>
          </a:prstGeom>
        </p:spPr>
      </p:pic>
      <p:sp>
        <p:nvSpPr>
          <p:cNvPr id="5" name="Title 1">
            <a:extLst>
              <a:ext uri="{FF2B5EF4-FFF2-40B4-BE49-F238E27FC236}">
                <a16:creationId xmlns:a16="http://schemas.microsoft.com/office/drawing/2014/main" id="{A703102A-D6BA-744B-AF3D-5ED4B2DF0914}"/>
              </a:ext>
            </a:extLst>
          </p:cNvPr>
          <p:cNvSpPr txBox="1">
            <a:spLocks/>
          </p:cNvSpPr>
          <p:nvPr/>
        </p:nvSpPr>
        <p:spPr>
          <a:xfrm>
            <a:off x="740664" y="1260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bg1"/>
                </a:solidFill>
                <a:latin typeface="Lato Light" panose="020F0502020204030203" pitchFamily="34" charset="0"/>
                <a:ea typeface="Lato Light" panose="020F0502020204030203" pitchFamily="34" charset="0"/>
                <a:cs typeface="Lato Light" panose="020F0502020204030203" pitchFamily="34" charset="0"/>
              </a:rPr>
              <a:t>Project Background</a:t>
            </a:r>
            <a:endParaRPr lang="en-CA" sz="36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6" name="Rectangle 5">
            <a:extLst>
              <a:ext uri="{FF2B5EF4-FFF2-40B4-BE49-F238E27FC236}">
                <a16:creationId xmlns:a16="http://schemas.microsoft.com/office/drawing/2014/main" id="{41A8FA16-E6C8-0345-849F-B1894A89C606}"/>
              </a:ext>
            </a:extLst>
          </p:cNvPr>
          <p:cNvSpPr/>
          <p:nvPr/>
        </p:nvSpPr>
        <p:spPr>
          <a:xfrm>
            <a:off x="740664" y="2397792"/>
            <a:ext cx="5154827" cy="3046988"/>
          </a:xfrm>
          <a:prstGeom prst="rect">
            <a:avLst/>
          </a:prstGeom>
        </p:spPr>
        <p:txBody>
          <a:bodyPr wrap="square">
            <a:spAutoFit/>
          </a:bodyPr>
          <a:lstStyle/>
          <a:p>
            <a:r>
              <a:rPr lang="en-US" sz="2400" dirty="0">
                <a:latin typeface="Lato" panose="020F0502020204030203" pitchFamily="34" charset="0"/>
                <a:ea typeface="Lato" panose="020F0502020204030203" pitchFamily="34" charset="0"/>
                <a:cs typeface="Lato" panose="020F0502020204030203" pitchFamily="34" charset="0"/>
              </a:rPr>
              <a:t>The purpose of this project is:</a:t>
            </a:r>
          </a:p>
          <a:p>
            <a:endParaRPr lang="en-US" sz="2400" dirty="0"/>
          </a:p>
          <a:p>
            <a:r>
              <a:rPr lang="en-US" sz="2400" dirty="0"/>
              <a:t>-</a:t>
            </a:r>
          </a:p>
          <a:p>
            <a:r>
              <a:rPr lang="en-US" sz="2400" dirty="0"/>
              <a:t>-</a:t>
            </a:r>
          </a:p>
          <a:p>
            <a:r>
              <a:rPr lang="en-US" sz="2400" dirty="0"/>
              <a:t>-</a:t>
            </a:r>
          </a:p>
          <a:p>
            <a:endParaRPr lang="en-US" sz="2400" dirty="0"/>
          </a:p>
          <a:p>
            <a:endParaRPr lang="en-US" sz="2400" dirty="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p:txBody>
      </p:sp>
      <p:sp>
        <p:nvSpPr>
          <p:cNvPr id="9" name="Rectangle 8">
            <a:extLst>
              <a:ext uri="{FF2B5EF4-FFF2-40B4-BE49-F238E27FC236}">
                <a16:creationId xmlns:a16="http://schemas.microsoft.com/office/drawing/2014/main" id="{C7367915-0943-CB48-BD0B-91EE9AC123E4}"/>
              </a:ext>
            </a:extLst>
          </p:cNvPr>
          <p:cNvSpPr/>
          <p:nvPr/>
        </p:nvSpPr>
        <p:spPr>
          <a:xfrm>
            <a:off x="6651312" y="2397792"/>
            <a:ext cx="5154827" cy="3046988"/>
          </a:xfrm>
          <a:prstGeom prst="rect">
            <a:avLst/>
          </a:prstGeom>
        </p:spPr>
        <p:txBody>
          <a:bodyPr wrap="square">
            <a:spAutoFit/>
          </a:bodyPr>
          <a:lstStyle/>
          <a:p>
            <a:r>
              <a:rPr lang="en-US" sz="2400" dirty="0">
                <a:latin typeface="Lato" panose="020F0502020204030203" pitchFamily="34" charset="0"/>
                <a:ea typeface="Lato" panose="020F0502020204030203" pitchFamily="34" charset="0"/>
                <a:cs typeface="Lato" panose="020F0502020204030203" pitchFamily="34" charset="0"/>
              </a:rPr>
              <a:t>The decision maker is: </a:t>
            </a:r>
          </a:p>
          <a:p>
            <a:endParaRPr lang="en-US" sz="2400" dirty="0"/>
          </a:p>
          <a:p>
            <a:r>
              <a:rPr lang="en-US" sz="2400" dirty="0"/>
              <a:t>-</a:t>
            </a:r>
          </a:p>
          <a:p>
            <a:r>
              <a:rPr lang="en-US" sz="2400" dirty="0"/>
              <a:t>-</a:t>
            </a:r>
          </a:p>
          <a:p>
            <a:r>
              <a:rPr lang="en-US" sz="2400" dirty="0"/>
              <a:t>-</a:t>
            </a:r>
          </a:p>
          <a:p>
            <a:endParaRPr lang="en-US" sz="2400" dirty="0"/>
          </a:p>
          <a:p>
            <a:endParaRPr lang="en-US" sz="2400" dirty="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331939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9B4373-8A5F-4F1E-8078-1F215E1F572D}"/>
              </a:ext>
            </a:extLst>
          </p:cNvPr>
          <p:cNvSpPr>
            <a:spLocks noGrp="1"/>
          </p:cNvSpPr>
          <p:nvPr>
            <p:ph idx="1"/>
          </p:nvPr>
        </p:nvSpPr>
        <p:spPr>
          <a:xfrm>
            <a:off x="838200" y="1253331"/>
            <a:ext cx="10515600" cy="4351338"/>
          </a:xfrm>
        </p:spPr>
        <p:txBody>
          <a:bodyPr>
            <a:normAutofit fontScale="77500" lnSpcReduction="20000"/>
          </a:bodyPr>
          <a:lstStyle/>
          <a:p>
            <a:pPr marL="0" indent="0">
              <a:buNone/>
            </a:pPr>
            <a:r>
              <a:rPr lang="en-US" dirty="0">
                <a:latin typeface="Lato" panose="020F0502020204030203" pitchFamily="34" charset="0"/>
                <a:ea typeface="Lato" panose="020F0502020204030203" pitchFamily="34" charset="0"/>
                <a:cs typeface="Lato" panose="020F0502020204030203" pitchFamily="34" charset="0"/>
              </a:rPr>
              <a:t>When we think about engaging on this project, we are:</a:t>
            </a:r>
          </a:p>
          <a:p>
            <a:pPr marL="0" indent="0">
              <a:buNone/>
            </a:pPr>
            <a:r>
              <a:rPr lang="en-US" dirty="0">
                <a:latin typeface="Lato" panose="020F0502020204030203" pitchFamily="34" charset="0"/>
                <a:ea typeface="Lato" panose="020F0502020204030203" pitchFamily="34" charset="0"/>
                <a:cs typeface="Lato" panose="020F0502020204030203" pitchFamily="34" charset="0"/>
              </a:rPr>
              <a:t>1) Describe the overall corporate feeling about the engagement opportunity. Ex: concerned, excited, worried, neutral.</a:t>
            </a:r>
          </a:p>
          <a:p>
            <a:pPr marL="0" indent="0">
              <a:buNone/>
            </a:pPr>
            <a:endParaRPr lang="en-US" dirty="0">
              <a:latin typeface="Lato" panose="020F0502020204030203" pitchFamily="34" charset="0"/>
              <a:ea typeface="Lato" panose="020F0502020204030203" pitchFamily="34" charset="0"/>
              <a:cs typeface="Lato" panose="020F0502020204030203" pitchFamily="34" charset="0"/>
            </a:endParaRPr>
          </a:p>
          <a:p>
            <a:pPr marL="0" indent="0">
              <a:buNone/>
            </a:pPr>
            <a:r>
              <a:rPr lang="en-US" dirty="0">
                <a:latin typeface="Lato" panose="020F0502020204030203" pitchFamily="34" charset="0"/>
                <a:ea typeface="Lato" panose="020F0502020204030203" pitchFamily="34" charset="0"/>
                <a:cs typeface="Lato" panose="020F0502020204030203" pitchFamily="34" charset="0"/>
              </a:rPr>
              <a:t>2) Describe any past engagement history associated with this project. Ex. active, non-existent, stakeholder-only, small and targeted.</a:t>
            </a:r>
          </a:p>
          <a:p>
            <a:pPr marL="0" indent="0">
              <a:buNone/>
            </a:pPr>
            <a:endParaRPr lang="en-US" dirty="0">
              <a:latin typeface="Lato" panose="020F0502020204030203" pitchFamily="34" charset="0"/>
              <a:ea typeface="Lato" panose="020F0502020204030203" pitchFamily="34" charset="0"/>
              <a:cs typeface="Lato" panose="020F0502020204030203" pitchFamily="34" charset="0"/>
            </a:endParaRPr>
          </a:p>
          <a:p>
            <a:pPr marL="0" indent="0">
              <a:buNone/>
            </a:pPr>
            <a:r>
              <a:rPr lang="en-US" dirty="0">
                <a:latin typeface="Lato" panose="020F0502020204030203" pitchFamily="34" charset="0"/>
                <a:ea typeface="Lato" panose="020F0502020204030203" pitchFamily="34" charset="0"/>
                <a:cs typeface="Lato" panose="020F0502020204030203" pitchFamily="34" charset="0"/>
              </a:rPr>
              <a:t>3) Describe what you believe senior leadership’s expectation of the engagement is moving forward. Ex. targeted, large-scale, in-depth.</a:t>
            </a:r>
          </a:p>
          <a:p>
            <a:pPr marL="0" indent="0">
              <a:buNone/>
            </a:pPr>
            <a:r>
              <a:rPr lang="en-US" dirty="0">
                <a:latin typeface="Lato" panose="020F0502020204030203" pitchFamily="34" charset="0"/>
                <a:ea typeface="Lato" panose="020F0502020204030203" pitchFamily="34" charset="0"/>
                <a:cs typeface="Lato" panose="020F0502020204030203" pitchFamily="34" charset="0"/>
              </a:rPr>
              <a:t>Issues / key areas of interest are likely to include:</a:t>
            </a:r>
          </a:p>
          <a:p>
            <a:pPr marL="0" indent="0">
              <a:buNone/>
            </a:pPr>
            <a:r>
              <a:rPr lang="en-US" dirty="0">
                <a:latin typeface="Lato" panose="020F0502020204030203" pitchFamily="34" charset="0"/>
                <a:ea typeface="Lato" panose="020F0502020204030203" pitchFamily="34" charset="0"/>
                <a:cs typeface="Lato" panose="020F0502020204030203" pitchFamily="34" charset="0"/>
              </a:rPr>
              <a:t>1.</a:t>
            </a:r>
          </a:p>
          <a:p>
            <a:pPr marL="0" indent="0">
              <a:buNone/>
            </a:pPr>
            <a:r>
              <a:rPr lang="en-US" dirty="0">
                <a:latin typeface="Lato" panose="020F0502020204030203" pitchFamily="34" charset="0"/>
                <a:ea typeface="Lato" panose="020F0502020204030203" pitchFamily="34" charset="0"/>
                <a:cs typeface="Lato" panose="020F0502020204030203" pitchFamily="34" charset="0"/>
              </a:rPr>
              <a:t>2.</a:t>
            </a:r>
          </a:p>
          <a:p>
            <a:pPr marL="0" indent="0">
              <a:buNone/>
            </a:pPr>
            <a:r>
              <a:rPr lang="en-US" dirty="0">
                <a:latin typeface="Lato" panose="020F0502020204030203" pitchFamily="34" charset="0"/>
                <a:ea typeface="Lato" panose="020F0502020204030203" pitchFamily="34" charset="0"/>
                <a:cs typeface="Lato" panose="020F0502020204030203" pitchFamily="34" charset="0"/>
              </a:rPr>
              <a:t>3.</a:t>
            </a:r>
          </a:p>
          <a:p>
            <a:pPr marL="0" indent="0">
              <a:buNone/>
            </a:pPr>
            <a:endParaRPr lang="en-US" dirty="0">
              <a:latin typeface="Lato" panose="020F0502020204030203" pitchFamily="34" charset="0"/>
              <a:ea typeface="Lato" panose="020F0502020204030203" pitchFamily="34" charset="0"/>
              <a:cs typeface="Lato" panose="020F0502020204030203" pitchFamily="34" charset="0"/>
            </a:endParaRPr>
          </a:p>
        </p:txBody>
      </p:sp>
      <p:pic>
        <p:nvPicPr>
          <p:cNvPr id="6" name="Picture 5">
            <a:extLst>
              <a:ext uri="{FF2B5EF4-FFF2-40B4-BE49-F238E27FC236}">
                <a16:creationId xmlns:a16="http://schemas.microsoft.com/office/drawing/2014/main" id="{F4C0E88D-2F3A-CE49-9EE9-143BC6E26D18}"/>
              </a:ext>
            </a:extLst>
          </p:cNvPr>
          <p:cNvPicPr>
            <a:picLocks noChangeAspect="1"/>
          </p:cNvPicPr>
          <p:nvPr/>
        </p:nvPicPr>
        <p:blipFill rotWithShape="1">
          <a:blip r:embed="rId3">
            <a:extLst>
              <a:ext uri="{28A0092B-C50C-407E-A947-70E740481C1C}">
                <a14:useLocalDpi xmlns:a14="http://schemas.microsoft.com/office/drawing/2010/main" val="0"/>
              </a:ext>
            </a:extLst>
          </a:blip>
          <a:srcRect b="52619"/>
          <a:stretch/>
        </p:blipFill>
        <p:spPr>
          <a:xfrm rot="10800000">
            <a:off x="0" y="-1037968"/>
            <a:ext cx="12192000" cy="1973906"/>
          </a:xfrm>
          <a:prstGeom prst="rect">
            <a:avLst/>
          </a:prstGeom>
        </p:spPr>
      </p:pic>
      <p:sp>
        <p:nvSpPr>
          <p:cNvPr id="7" name="Title 1">
            <a:extLst>
              <a:ext uri="{FF2B5EF4-FFF2-40B4-BE49-F238E27FC236}">
                <a16:creationId xmlns:a16="http://schemas.microsoft.com/office/drawing/2014/main" id="{40CA1E28-E692-1540-BADE-D8C36B1A8286}"/>
              </a:ext>
            </a:extLst>
          </p:cNvPr>
          <p:cNvSpPr txBox="1">
            <a:spLocks/>
          </p:cNvSpPr>
          <p:nvPr/>
        </p:nvSpPr>
        <p:spPr>
          <a:xfrm>
            <a:off x="740664" y="-88943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bg1"/>
                </a:solidFill>
                <a:latin typeface="Lato Light" panose="020F0502020204030203" pitchFamily="34" charset="0"/>
                <a:ea typeface="Lato Light" panose="020F0502020204030203" pitchFamily="34" charset="0"/>
                <a:cs typeface="Lato Light" panose="020F0502020204030203" pitchFamily="34" charset="0"/>
              </a:rPr>
              <a:t>Project Background</a:t>
            </a:r>
            <a:endParaRPr lang="en-CA" sz="36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812503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149D71791DF5419A092A7A4DEC607B" ma:contentTypeVersion="10" ma:contentTypeDescription="Create a new document." ma:contentTypeScope="" ma:versionID="978dc5ddb996f502de963b21f00d04fa">
  <xsd:schema xmlns:xsd="http://www.w3.org/2001/XMLSchema" xmlns:xs="http://www.w3.org/2001/XMLSchema" xmlns:p="http://schemas.microsoft.com/office/2006/metadata/properties" xmlns:ns2="763f95f4-d22a-45da-b89f-8003730442ad" xmlns:ns3="a81db2bd-b9ff-438d-bfe9-6a1fdc2c8494" targetNamespace="http://schemas.microsoft.com/office/2006/metadata/properties" ma:root="true" ma:fieldsID="26201fea3f17a2be7297517c1331ce76" ns2:_="" ns3:_="">
    <xsd:import namespace="763f95f4-d22a-45da-b89f-8003730442ad"/>
    <xsd:import namespace="a81db2bd-b9ff-438d-bfe9-6a1fdc2c849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f95f4-d22a-45da-b89f-8003730442a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1db2bd-b9ff-438d-bfe9-6a1fdc2c849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2E463C-9E19-40ED-807C-6CE84BFDBFD9}">
  <ds:schemaRefs>
    <ds:schemaRef ds:uri="http://purl.org/dc/terms/"/>
    <ds:schemaRef ds:uri="http://purl.org/dc/elements/1.1/"/>
    <ds:schemaRef ds:uri="http://schemas.microsoft.com/office/2006/metadata/properties"/>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a81db2bd-b9ff-438d-bfe9-6a1fdc2c8494"/>
    <ds:schemaRef ds:uri="763f95f4-d22a-45da-b89f-8003730442ad"/>
  </ds:schemaRefs>
</ds:datastoreItem>
</file>

<file path=customXml/itemProps2.xml><?xml version="1.0" encoding="utf-8"?>
<ds:datastoreItem xmlns:ds="http://schemas.openxmlformats.org/officeDocument/2006/customXml" ds:itemID="{88D78437-2970-4FD0-BD8C-011EA2B8AC27}">
  <ds:schemaRefs>
    <ds:schemaRef ds:uri="http://schemas.microsoft.com/sharepoint/v3/contenttype/forms"/>
  </ds:schemaRefs>
</ds:datastoreItem>
</file>

<file path=customXml/itemProps3.xml><?xml version="1.0" encoding="utf-8"?>
<ds:datastoreItem xmlns:ds="http://schemas.openxmlformats.org/officeDocument/2006/customXml" ds:itemID="{BDCF3C93-7279-4E8C-92FC-66906AAA67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f95f4-d22a-45da-b89f-8003730442ad"/>
    <ds:schemaRef ds:uri="a81db2bd-b9ff-438d-bfe9-6a1fdc2c84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TotalTime>
  <Words>542</Words>
  <Application>Microsoft Macintosh PowerPoint</Application>
  <PresentationFormat>Widescreen</PresentationFormat>
  <Paragraphs>53</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Lato</vt:lpstr>
      <vt:lpstr>Lato Light</vt:lpstr>
      <vt:lpstr>Office Theme</vt:lpstr>
      <vt:lpstr>Project Name Here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Delaney</dc:creator>
  <cp:lastModifiedBy>Naomi Devine</cp:lastModifiedBy>
  <cp:revision>5</cp:revision>
  <dcterms:created xsi:type="dcterms:W3CDTF">2019-07-19T21:21:24Z</dcterms:created>
  <dcterms:modified xsi:type="dcterms:W3CDTF">2019-10-04T05:29:03Z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0x0101002F149D71791DF5419A092A7A4DEC607B</vt:lpwstr>
  </property>
</Properties>
</file>